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2" r:id="rId4"/>
    <p:sldId id="258" r:id="rId5"/>
    <p:sldId id="266" r:id="rId6"/>
    <p:sldId id="260" r:id="rId7"/>
    <p:sldId id="261" r:id="rId8"/>
    <p:sldId id="267" r:id="rId9"/>
    <p:sldId id="273" r:id="rId10"/>
    <p:sldId id="275" r:id="rId11"/>
    <p:sldId id="262" r:id="rId12"/>
    <p:sldId id="276" r:id="rId13"/>
    <p:sldId id="270" r:id="rId14"/>
    <p:sldId id="274" r:id="rId15"/>
    <p:sldId id="263" r:id="rId16"/>
    <p:sldId id="269" r:id="rId17"/>
    <p:sldId id="277" r:id="rId18"/>
    <p:sldId id="268" r:id="rId19"/>
    <p:sldId id="264" r:id="rId20"/>
    <p:sldId id="265" r:id="rId21"/>
    <p:sldId id="271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36" y="17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ABA3C47-C929-441F-8C47-88D357C0AA95}" type="datetimeFigureOut">
              <a:rPr lang="en-US" smtClean="0"/>
              <a:t>10/11/2013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DF8EEC1-BEAD-499D-8B9E-B58C94F47E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ABA3C47-C929-441F-8C47-88D357C0AA95}" type="datetimeFigureOut">
              <a:rPr lang="en-US" smtClean="0"/>
              <a:t>10/11/2013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F8EEC1-BEAD-499D-8B9E-B58C94F47E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ABA3C47-C929-441F-8C47-88D357C0AA95}" type="datetimeFigureOut">
              <a:rPr lang="en-US" smtClean="0"/>
              <a:t>10/11/2013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F8EEC1-BEAD-499D-8B9E-B58C94F47E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ABA3C47-C929-441F-8C47-88D357C0AA95}" type="datetimeFigureOut">
              <a:rPr lang="en-US" smtClean="0"/>
              <a:t>10/11/2013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F8EEC1-BEAD-499D-8B9E-B58C94F47E4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ABA3C47-C929-441F-8C47-88D357C0AA95}" type="datetimeFigureOut">
              <a:rPr lang="en-US" smtClean="0"/>
              <a:t>10/11/2013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F8EEC1-BEAD-499D-8B9E-B58C94F47E4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ABA3C47-C929-441F-8C47-88D357C0AA95}" type="datetimeFigureOut">
              <a:rPr lang="en-US" smtClean="0"/>
              <a:t>10/11/2013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F8EEC1-BEAD-499D-8B9E-B58C94F47E4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ABA3C47-C929-441F-8C47-88D357C0AA95}" type="datetimeFigureOut">
              <a:rPr lang="en-US" smtClean="0"/>
              <a:t>10/11/2013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F8EEC1-BEAD-499D-8B9E-B58C94F47E4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ABA3C47-C929-441F-8C47-88D357C0AA95}" type="datetimeFigureOut">
              <a:rPr lang="en-US" smtClean="0"/>
              <a:t>10/11/2013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F8EEC1-BEAD-499D-8B9E-B58C94F47E48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ABA3C47-C929-441F-8C47-88D357C0AA95}" type="datetimeFigureOut">
              <a:rPr lang="en-US" smtClean="0"/>
              <a:t>10/11/2013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F8EEC1-BEAD-499D-8B9E-B58C94F47E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CABA3C47-C929-441F-8C47-88D357C0AA95}" type="datetimeFigureOut">
              <a:rPr lang="en-US" smtClean="0"/>
              <a:t>10/11/2013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F8EEC1-BEAD-499D-8B9E-B58C94F47E4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ABA3C47-C929-441F-8C47-88D357C0AA95}" type="datetimeFigureOut">
              <a:rPr lang="en-US" smtClean="0"/>
              <a:t>10/11/2013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DF8EEC1-BEAD-499D-8B9E-B58C94F47E48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CABA3C47-C929-441F-8C47-88D357C0AA95}" type="datetimeFigureOut">
              <a:rPr lang="en-US" smtClean="0"/>
              <a:t>10/11/2013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DF8EEC1-BEAD-499D-8B9E-B58C94F47E4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microsoft.com/office/2007/relationships/hdphoto" Target="../media/hdphoto1.wdp"/><Relationship Id="rId7" Type="http://schemas.openxmlformats.org/officeDocument/2006/relationships/hyperlink" Target="http://www.teacherspayteachers.com/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thedailycafe.com/public/department104.cfm" TargetMode="External"/><Relationship Id="rId5" Type="http://schemas.openxmlformats.org/officeDocument/2006/relationships/hyperlink" Target="http://education.scholastic.ca/category/LANGUAGE-ARTS" TargetMode="External"/><Relationship Id="rId4" Type="http://schemas.openxmlformats.org/officeDocument/2006/relationships/hyperlink" Target="http://readingstrategiesthatwork.wikispaces.com/" TargetMode="External"/><Relationship Id="rId9" Type="http://schemas.openxmlformats.org/officeDocument/2006/relationships/image" Target="../media/image6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cholastic.ca/education/provincial_updates/saskatchewan.html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cholastic.com/bookwizard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457200"/>
            <a:ext cx="8991600" cy="1981200"/>
          </a:xfrm>
        </p:spPr>
        <p:txBody>
          <a:bodyPr>
            <a:normAutofit/>
          </a:bodyPr>
          <a:lstStyle/>
          <a:p>
            <a:pPr algn="l"/>
            <a:r>
              <a:rPr lang="en-US" sz="4400" dirty="0" smtClean="0">
                <a:latin typeface="Century Gothic" pitchFamily="34" charset="0"/>
              </a:rPr>
              <a:t>Maximize Student Learning with </a:t>
            </a:r>
            <a:br>
              <a:rPr lang="en-US" sz="4400" dirty="0" smtClean="0">
                <a:latin typeface="Century Gothic" pitchFamily="34" charset="0"/>
              </a:rPr>
            </a:br>
            <a:r>
              <a:rPr lang="en-US" sz="4400" dirty="0" smtClean="0">
                <a:latin typeface="Century Gothic" pitchFamily="34" charset="0"/>
              </a:rPr>
              <a:t>Guided Reading </a:t>
            </a:r>
            <a:endParaRPr lang="en-US" sz="4400" dirty="0">
              <a:latin typeface="Century Gothic" pitchFamily="34" charset="0"/>
            </a:endParaRPr>
          </a:p>
        </p:txBody>
      </p:sp>
      <p:pic>
        <p:nvPicPr>
          <p:cNvPr id="1026" name="Picture 2" descr="C:\Users\carole.butcher.SUNWESTSD.000\AppData\Local\Microsoft\Windows\Temporary Internet Files\Content.IE5\JK74O104\MC900436161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399" y="2895600"/>
            <a:ext cx="2348133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867400" y="6096000"/>
            <a:ext cx="3124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Carole Butcher</a:t>
            </a:r>
          </a:p>
          <a:p>
            <a:r>
              <a:rPr lang="en-US" sz="1600" b="1" dirty="0"/>
              <a:t>c</a:t>
            </a:r>
            <a:r>
              <a:rPr lang="en-US" sz="1600" b="1" dirty="0" smtClean="0"/>
              <a:t>arole.butcher@sunwestsd.ca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2774316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Implementation:  Before Reading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Teacher’s Role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en-US" dirty="0" smtClean="0"/>
              <a:t>Students’ Role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Introduce the text; motivate the students, build on prior knowledge, preview the text features and new vocabulary</a:t>
            </a:r>
          </a:p>
          <a:p>
            <a:endParaRPr lang="en-US" dirty="0" smtClean="0"/>
          </a:p>
          <a:p>
            <a:r>
              <a:rPr lang="en-US" dirty="0" smtClean="0"/>
              <a:t>Be sure to set the purpose and lesson focus with the students</a:t>
            </a:r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Participate in discussions and share prior knowledge </a:t>
            </a:r>
          </a:p>
          <a:p>
            <a:r>
              <a:rPr lang="en-US" dirty="0" smtClean="0"/>
              <a:t>Preview text features and new vocabulary</a:t>
            </a:r>
          </a:p>
          <a:p>
            <a:r>
              <a:rPr lang="en-US" dirty="0" smtClean="0"/>
              <a:t>Make predications and anticipate what the text will be about.</a:t>
            </a:r>
          </a:p>
          <a:p>
            <a:r>
              <a:rPr lang="en-US" dirty="0" smtClean="0"/>
              <a:t>Follow the purpose as set out by the teacher.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0917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Implementation:  During Reading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Teacher’s Role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en-US" dirty="0" smtClean="0"/>
              <a:t>Students’ Role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2"/>
          </p:nvPr>
        </p:nvSpPr>
        <p:spPr>
          <a:xfrm>
            <a:off x="457200" y="1295400"/>
            <a:ext cx="4040188" cy="4090657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Observes student reading </a:t>
            </a:r>
            <a:r>
              <a:rPr lang="en-US" dirty="0" err="1" smtClean="0"/>
              <a:t>behaviours</a:t>
            </a:r>
            <a:r>
              <a:rPr lang="en-US" dirty="0"/>
              <a:t> </a:t>
            </a:r>
            <a:r>
              <a:rPr lang="en-US" dirty="0" smtClean="0"/>
              <a:t>for use of strategies; supports struggling readers when necessary.  </a:t>
            </a:r>
          </a:p>
          <a:p>
            <a:r>
              <a:rPr lang="en-US" dirty="0" smtClean="0"/>
              <a:t>May ask students to “Think aloud” as a support for others.</a:t>
            </a:r>
          </a:p>
          <a:p>
            <a:r>
              <a:rPr lang="en-US" dirty="0" smtClean="0"/>
              <a:t>Listens to an individual student’s reading.</a:t>
            </a:r>
          </a:p>
          <a:p>
            <a:r>
              <a:rPr lang="en-US" dirty="0" smtClean="0"/>
              <a:t>Keep notes of student strategy use and progress</a:t>
            </a:r>
            <a:endParaRPr lang="en-US" dirty="0"/>
          </a:p>
          <a:p>
            <a:pPr marL="109728" indent="0">
              <a:buNone/>
            </a:pP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Reads the text to him/herself except when teacher requests to “listen in”.</a:t>
            </a:r>
          </a:p>
          <a:p>
            <a:r>
              <a:rPr lang="en-US" dirty="0" smtClean="0"/>
              <a:t>Problem solves and decodes using strategy.</a:t>
            </a:r>
          </a:p>
          <a:p>
            <a:r>
              <a:rPr lang="en-US" dirty="0" smtClean="0"/>
              <a:t>Takes note of text features; reads to understand text.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7657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Implementation:  After Reading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Teacher’s Role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en-US" dirty="0" smtClean="0"/>
              <a:t>Student’s Role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Revisits the purpose of reading and connects it to the lesson focus.</a:t>
            </a:r>
          </a:p>
          <a:p>
            <a:r>
              <a:rPr lang="en-US" dirty="0" smtClean="0"/>
              <a:t>Encourages all students to engage in discussion about the text.</a:t>
            </a:r>
          </a:p>
          <a:p>
            <a:r>
              <a:rPr lang="en-US" dirty="0" smtClean="0"/>
              <a:t>Discusses with students how they were able to read and understand the text.  (conversation about strategies and provide learning from others)</a:t>
            </a:r>
          </a:p>
          <a:p>
            <a:r>
              <a:rPr lang="en-US" dirty="0" smtClean="0"/>
              <a:t>Provides opportunity for students to explore the text in follow up activities.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Participates in story discussions; story retells</a:t>
            </a:r>
          </a:p>
          <a:p>
            <a:r>
              <a:rPr lang="en-US" sz="2000" dirty="0" smtClean="0"/>
              <a:t>Check predictions.</a:t>
            </a:r>
          </a:p>
          <a:p>
            <a:r>
              <a:rPr lang="en-US" sz="2000" dirty="0" smtClean="0"/>
              <a:t>Makes connections (text-text, text-self, text-world).</a:t>
            </a:r>
          </a:p>
          <a:p>
            <a:r>
              <a:rPr lang="en-US" sz="2000" dirty="0" smtClean="0"/>
              <a:t>Reread the text for fluency building </a:t>
            </a:r>
          </a:p>
          <a:p>
            <a:r>
              <a:rPr lang="en-US" sz="2000" dirty="0" smtClean="0"/>
              <a:t>Complete follow up activities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117572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1054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Self-monitoring:</a:t>
            </a:r>
            <a:r>
              <a:rPr lang="en-US" dirty="0" smtClean="0"/>
              <a:t>  </a:t>
            </a:r>
            <a:r>
              <a:rPr lang="en-US" sz="1800" dirty="0" smtClean="0"/>
              <a:t>teaching “Fix-It” strategies when it doesn’t make sense, ask questions to clarify, which organizer works best to answer a question.</a:t>
            </a:r>
            <a:endParaRPr lang="en-US" sz="1800" dirty="0" smtClean="0"/>
          </a:p>
          <a:p>
            <a:r>
              <a:rPr lang="en-US" sz="2400" dirty="0" smtClean="0"/>
              <a:t>Analyzing:</a:t>
            </a:r>
            <a:r>
              <a:rPr lang="en-US" dirty="0" smtClean="0"/>
              <a:t>  </a:t>
            </a:r>
            <a:r>
              <a:rPr lang="en-US" sz="1600" dirty="0" smtClean="0"/>
              <a:t>finding information readily available in the text and making sense of it.</a:t>
            </a:r>
            <a:endParaRPr lang="en-US" sz="1600" dirty="0" smtClean="0"/>
          </a:p>
          <a:p>
            <a:r>
              <a:rPr lang="en-US" sz="2400" dirty="0" smtClean="0"/>
              <a:t>Sequencing: </a:t>
            </a:r>
            <a:r>
              <a:rPr lang="en-US" sz="1600" dirty="0" smtClean="0"/>
              <a:t>remembering and recalling information in a way that makes sense</a:t>
            </a:r>
            <a:endParaRPr lang="en-US" sz="2400" dirty="0" smtClean="0"/>
          </a:p>
          <a:p>
            <a:r>
              <a:rPr lang="en-US" sz="2400" dirty="0" smtClean="0"/>
              <a:t>Making </a:t>
            </a:r>
            <a:r>
              <a:rPr lang="en-US" sz="2400" dirty="0" smtClean="0"/>
              <a:t>Connections:  </a:t>
            </a:r>
            <a:r>
              <a:rPr lang="en-US" sz="1600" dirty="0" smtClean="0"/>
              <a:t>text to self, text to text, text to world</a:t>
            </a:r>
            <a:endParaRPr lang="en-US" sz="2400" dirty="0" smtClean="0"/>
          </a:p>
          <a:p>
            <a:r>
              <a:rPr lang="en-US" sz="2400" dirty="0" smtClean="0"/>
              <a:t>Predicting:  </a:t>
            </a:r>
            <a:r>
              <a:rPr lang="en-US" sz="1600" dirty="0" smtClean="0"/>
              <a:t>not only making a gues</a:t>
            </a:r>
            <a:r>
              <a:rPr lang="en-US" sz="1600" dirty="0" smtClean="0"/>
              <a:t>s, but explaining why and then adjusting predictions as more information is given</a:t>
            </a:r>
            <a:endParaRPr lang="en-US" sz="2400" dirty="0" smtClean="0"/>
          </a:p>
          <a:p>
            <a:r>
              <a:rPr lang="en-US" sz="2400" dirty="0" smtClean="0"/>
              <a:t>Inferring:  </a:t>
            </a:r>
            <a:r>
              <a:rPr lang="en-US" sz="1600" dirty="0" smtClean="0"/>
              <a:t>Using clues to discover intended meanings</a:t>
            </a:r>
            <a:endParaRPr lang="en-US" sz="2400" dirty="0" smtClean="0"/>
          </a:p>
          <a:p>
            <a:r>
              <a:rPr lang="en-US" sz="2400" dirty="0" smtClean="0"/>
              <a:t>Evaluating:  </a:t>
            </a:r>
            <a:r>
              <a:rPr lang="en-US" sz="1600" dirty="0" smtClean="0"/>
              <a:t>thinking and reasoning to form opinions</a:t>
            </a:r>
            <a:endParaRPr lang="en-US" sz="1600" dirty="0" smtClean="0"/>
          </a:p>
          <a:p>
            <a:r>
              <a:rPr lang="en-US" sz="2400" dirty="0" smtClean="0"/>
              <a:t>Synthesizing:  </a:t>
            </a:r>
            <a:r>
              <a:rPr lang="en-US" sz="1600" dirty="0" smtClean="0"/>
              <a:t>connecting the details to comprehend and make meaning</a:t>
            </a:r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Strategies to Teach: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928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788091"/>
          </a:xfrm>
        </p:spPr>
        <p:txBody>
          <a:bodyPr>
            <a:normAutofit fontScale="85000" lnSpcReduction="20000"/>
          </a:bodyPr>
          <a:lstStyle/>
          <a:p>
            <a:r>
              <a:rPr lang="en-US" sz="2400" dirty="0" smtClean="0"/>
              <a:t>For longer pieces of text, it may be necessary to “chunk” it and only read a portion each day.</a:t>
            </a:r>
          </a:p>
          <a:p>
            <a:pPr marL="109728" indent="0">
              <a:buNone/>
            </a:pPr>
            <a:endParaRPr lang="en-US" sz="2400" dirty="0" smtClean="0"/>
          </a:p>
          <a:p>
            <a:r>
              <a:rPr lang="en-US" sz="2400" dirty="0" smtClean="0"/>
              <a:t>Teachers need to build up a toolkit of graphic organizers and activities that would be modeled  for students </a:t>
            </a:r>
            <a:r>
              <a:rPr lang="en-US" sz="2400" dirty="0"/>
              <a:t> </a:t>
            </a:r>
            <a:r>
              <a:rPr lang="en-US" sz="2400" dirty="0" smtClean="0"/>
              <a:t>to use for follow up activities.  These graphic organizers could then be available for independent reading activities.</a:t>
            </a:r>
          </a:p>
          <a:p>
            <a:pPr marL="109728" indent="0">
              <a:buNone/>
            </a:pPr>
            <a:endParaRPr lang="en-US" sz="2400" dirty="0" smtClean="0"/>
          </a:p>
          <a:p>
            <a:r>
              <a:rPr lang="en-US" sz="2400" dirty="0" smtClean="0"/>
              <a:t>Keep in mind that Guided Reading is only a portion of the reading program. </a:t>
            </a:r>
          </a:p>
          <a:p>
            <a:pPr lvl="2"/>
            <a:r>
              <a:rPr lang="en-US" sz="2400" dirty="0" smtClean="0"/>
              <a:t>I Do (teacher) – shared reading; teacher reads and models</a:t>
            </a:r>
          </a:p>
          <a:p>
            <a:pPr lvl="2"/>
            <a:r>
              <a:rPr lang="en-US" sz="2400" dirty="0" smtClean="0"/>
              <a:t>We Do (teacher/student) – guided reading: teacher and student work together</a:t>
            </a:r>
          </a:p>
          <a:p>
            <a:pPr lvl="2"/>
            <a:r>
              <a:rPr lang="en-US" sz="2400" dirty="0" smtClean="0"/>
              <a:t>You Do – (student) independent reading:  student reads to self</a:t>
            </a:r>
            <a:endParaRPr 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Considerations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1198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219200"/>
            <a:ext cx="5516297" cy="5215542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Lesson Plan: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4894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Anecdotal:</a:t>
            </a:r>
            <a:r>
              <a:rPr lang="en-US" dirty="0" smtClean="0"/>
              <a:t>  </a:t>
            </a:r>
            <a:endParaRPr lang="en-US" dirty="0" smtClean="0"/>
          </a:p>
          <a:p>
            <a:pPr lvl="1"/>
            <a:r>
              <a:rPr lang="en-US" sz="2200" dirty="0" smtClean="0"/>
              <a:t>Keep notes on strategies students use or need more support.  If there are students from various groups having difficulty with the same strategy it could be the focus of a mini-lesson.</a:t>
            </a:r>
          </a:p>
          <a:p>
            <a:pPr marL="365760" lvl="1" indent="0">
              <a:buNone/>
            </a:pPr>
            <a:endParaRPr lang="en-US" sz="2200" dirty="0" smtClean="0"/>
          </a:p>
          <a:p>
            <a:pPr lvl="1"/>
            <a:r>
              <a:rPr lang="en-US" sz="2200" dirty="0"/>
              <a:t>If using the Scholastic programs such as Literacy Place for the Early Years or Moving Up with Literacy Place, there are templates for </a:t>
            </a:r>
            <a:r>
              <a:rPr lang="en-US" sz="2200" u="sng" dirty="0"/>
              <a:t>Reading </a:t>
            </a:r>
            <a:r>
              <a:rPr lang="en-US" sz="2200" u="sng" dirty="0" err="1"/>
              <a:t>Behaviours</a:t>
            </a:r>
            <a:r>
              <a:rPr lang="en-US" sz="2200" u="sng" dirty="0"/>
              <a:t> to Notice </a:t>
            </a:r>
            <a:r>
              <a:rPr lang="en-US" sz="2200" dirty="0"/>
              <a:t>at each level.  Organizational tip:  Copy the </a:t>
            </a:r>
            <a:r>
              <a:rPr lang="en-US" sz="2200" dirty="0" err="1"/>
              <a:t>behaviours</a:t>
            </a:r>
            <a:r>
              <a:rPr lang="en-US" sz="2200" dirty="0"/>
              <a:t> and put on file folders so they are easily accessible to make notes. 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Assessment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0040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b="1" dirty="0"/>
              <a:t>Running Records:  </a:t>
            </a:r>
            <a:r>
              <a:rPr lang="en-US" sz="2800" dirty="0"/>
              <a:t>On a regular basis, have each student read individually and complete a miscue analysis.  You will want to check if reading errors are made in </a:t>
            </a:r>
            <a:endParaRPr lang="en-US" sz="2800" dirty="0" smtClean="0"/>
          </a:p>
          <a:p>
            <a:pPr lvl="2"/>
            <a:r>
              <a:rPr lang="en-US" sz="2600" u="sng" dirty="0" smtClean="0"/>
              <a:t>meaning</a:t>
            </a:r>
            <a:r>
              <a:rPr lang="en-US" sz="2600" dirty="0" smtClean="0"/>
              <a:t> </a:t>
            </a:r>
            <a:r>
              <a:rPr lang="en-US" sz="2600" dirty="0"/>
              <a:t>(using story background to find a word that makes sense), </a:t>
            </a:r>
            <a:endParaRPr lang="en-US" sz="2600" dirty="0" smtClean="0"/>
          </a:p>
          <a:p>
            <a:pPr lvl="2"/>
            <a:r>
              <a:rPr lang="en-US" sz="2600" u="sng" dirty="0" smtClean="0"/>
              <a:t>structure</a:t>
            </a:r>
            <a:r>
              <a:rPr lang="en-US" sz="2600" dirty="0" smtClean="0"/>
              <a:t> </a:t>
            </a:r>
            <a:r>
              <a:rPr lang="en-US" sz="2600" dirty="0"/>
              <a:t>(rules of grammar and what “sounds” right), or </a:t>
            </a:r>
            <a:endParaRPr lang="en-US" sz="2600" dirty="0" smtClean="0"/>
          </a:p>
          <a:p>
            <a:pPr lvl="2"/>
            <a:r>
              <a:rPr lang="en-US" sz="2600" u="sng" dirty="0" smtClean="0"/>
              <a:t>visual</a:t>
            </a:r>
            <a:r>
              <a:rPr lang="en-US" sz="2600" dirty="0" smtClean="0"/>
              <a:t> </a:t>
            </a:r>
            <a:r>
              <a:rPr lang="en-US" sz="2600" dirty="0"/>
              <a:t>(how letters and words looks)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Assessment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44626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257800"/>
          </a:xfrm>
        </p:spPr>
        <p:txBody>
          <a:bodyPr>
            <a:normAutofit lnSpcReduction="10000"/>
          </a:bodyPr>
          <a:lstStyle/>
          <a:p>
            <a:pPr marL="109728" indent="0">
              <a:buNone/>
            </a:pPr>
            <a:r>
              <a:rPr lang="en-US" sz="2400" dirty="0" smtClean="0"/>
              <a:t>Keep in mind what we have learned from Sandra </a:t>
            </a:r>
            <a:r>
              <a:rPr lang="en-US" sz="2400" dirty="0" err="1" smtClean="0"/>
              <a:t>Herbst</a:t>
            </a:r>
            <a:r>
              <a:rPr lang="en-US" sz="2400" dirty="0" smtClean="0"/>
              <a:t>:</a:t>
            </a:r>
          </a:p>
          <a:p>
            <a:r>
              <a:rPr lang="en-US" sz="2400" dirty="0" smtClean="0"/>
              <a:t>Involve students with setting criteria about expectations within the guided reading group  (co-construct what it would look like)</a:t>
            </a:r>
          </a:p>
          <a:p>
            <a:r>
              <a:rPr lang="en-US" sz="2400" dirty="0" smtClean="0"/>
              <a:t>Involve students with self-assessment.  Co-construct quality work with follow up activities.  Students can use critical thinking to assess and identify where their work is on the continuum.</a:t>
            </a:r>
          </a:p>
          <a:p>
            <a:r>
              <a:rPr lang="en-US" sz="2400" dirty="0" smtClean="0"/>
              <a:t>Have students reflect on their progress with </a:t>
            </a:r>
            <a:r>
              <a:rPr lang="en-US" sz="2400" u="sng" dirty="0" smtClean="0"/>
              <a:t>proof cards</a:t>
            </a:r>
            <a:r>
              <a:rPr lang="en-US" sz="2400" dirty="0" smtClean="0"/>
              <a:t>, as shown in the orange </a:t>
            </a:r>
            <a:r>
              <a:rPr lang="en-US" sz="2400" dirty="0" smtClean="0"/>
              <a:t>book </a:t>
            </a:r>
            <a:r>
              <a:rPr lang="en-US" sz="2400" i="1" dirty="0" smtClean="0"/>
              <a:t>Self-Assessment and Goal Setting</a:t>
            </a:r>
            <a:r>
              <a:rPr lang="en-US" sz="2400" dirty="0" smtClean="0"/>
              <a:t>.   </a:t>
            </a:r>
            <a:r>
              <a:rPr lang="en-US" sz="2400" dirty="0" smtClean="0"/>
              <a:t>Students can also choose work of quality and </a:t>
            </a:r>
            <a:r>
              <a:rPr lang="en-US" sz="2400" u="sng" dirty="0" smtClean="0"/>
              <a:t>reflect </a:t>
            </a:r>
            <a:r>
              <a:rPr lang="en-US" sz="2400" dirty="0" smtClean="0"/>
              <a:t>upon it for conferences /  portfolios. </a:t>
            </a:r>
            <a:r>
              <a:rPr lang="en-US" sz="2400" dirty="0" smtClean="0"/>
              <a:t> </a:t>
            </a:r>
            <a:r>
              <a:rPr lang="en-US" sz="2400" i="1" dirty="0" smtClean="0"/>
              <a:t>Conferencing and Reporting </a:t>
            </a:r>
            <a:r>
              <a:rPr lang="en-US" sz="2400" dirty="0" smtClean="0"/>
              <a:t>(blue book)</a:t>
            </a:r>
            <a:endParaRPr lang="en-US" sz="2400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Assessment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7656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After students have been taught how to work independently and know what is expected:</a:t>
            </a:r>
          </a:p>
          <a:p>
            <a:pPr lvl="1"/>
            <a:r>
              <a:rPr lang="en-US" dirty="0" smtClean="0"/>
              <a:t>Students can be reading independently – follow up activities can be assigned.</a:t>
            </a:r>
          </a:p>
          <a:p>
            <a:pPr lvl="1"/>
            <a:r>
              <a:rPr lang="en-US" dirty="0" smtClean="0"/>
              <a:t>Students can be completing word work – building vocabulary, sorting words, spelling</a:t>
            </a:r>
          </a:p>
          <a:p>
            <a:pPr lvl="1"/>
            <a:r>
              <a:rPr lang="en-US" dirty="0" smtClean="0"/>
              <a:t>Students can be reading with someone – working on fluency and retells</a:t>
            </a:r>
          </a:p>
          <a:p>
            <a:pPr lvl="1"/>
            <a:r>
              <a:rPr lang="en-US" dirty="0" smtClean="0"/>
              <a:t>Students can be working on writing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*Based upon the Daily 5 and Café Model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are the other students doing?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947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</a:t>
            </a:r>
            <a:r>
              <a:rPr lang="en-US" u="sng" dirty="0" smtClean="0"/>
              <a:t>avoid feedback</a:t>
            </a:r>
            <a:r>
              <a:rPr lang="en-US" dirty="0" smtClean="0"/>
              <a:t>, keep your microphone closed except when speaking.</a:t>
            </a:r>
          </a:p>
          <a:p>
            <a:pPr marL="109728" indent="0">
              <a:buNone/>
            </a:pPr>
            <a:endParaRPr lang="en-US" dirty="0" smtClean="0"/>
          </a:p>
          <a:p>
            <a:r>
              <a:rPr lang="en-US" dirty="0" smtClean="0"/>
              <a:t>There is a </a:t>
            </a:r>
            <a:r>
              <a:rPr lang="en-US" u="sng" dirty="0" smtClean="0"/>
              <a:t>“hands-up” </a:t>
            </a:r>
            <a:r>
              <a:rPr lang="en-US" dirty="0" smtClean="0"/>
              <a:t>feature when you want to ask a question.</a:t>
            </a:r>
          </a:p>
          <a:p>
            <a:pPr marL="109728" indent="0">
              <a:buNone/>
            </a:pPr>
            <a:endParaRPr lang="en-US" dirty="0" smtClean="0"/>
          </a:p>
          <a:p>
            <a:r>
              <a:rPr lang="en-US" dirty="0" smtClean="0"/>
              <a:t>If you don’t want to ask the question over the voice feed or if you have a comment to share, you can type it in the </a:t>
            </a:r>
            <a:r>
              <a:rPr lang="en-US" u="sng" dirty="0" smtClean="0"/>
              <a:t>“chat” box</a:t>
            </a:r>
            <a:r>
              <a:rPr lang="en-US" dirty="0" smtClean="0"/>
              <a:t>. 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Bridgit</a:t>
            </a:r>
            <a:r>
              <a:rPr lang="en-US" dirty="0" smtClean="0"/>
              <a:t> “How to”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5200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8906" r="84688">
                        <a14:backgroundMark x1="94688" y1="57500" x2="94688" y2="57500"/>
                        <a14:backgroundMark x1="93906" y1="55833" x2="84688" y2="95417"/>
                        <a14:backgroundMark x1="85625" y1="94583" x2="84531" y2="208"/>
                        <a14:backgroundMark x1="92188" y1="34583" x2="92188" y2="3458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54235" y="4552409"/>
            <a:ext cx="2975994" cy="2370065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Excellent Resources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30200" y="1374913"/>
            <a:ext cx="8382000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Sun West School Division Wiki</a:t>
            </a:r>
            <a:r>
              <a:rPr lang="en-US" sz="1600" dirty="0"/>
              <a:t>:  </a:t>
            </a:r>
            <a:r>
              <a:rPr lang="en-US" sz="1600" dirty="0">
                <a:hlinkClick r:id="rId4"/>
              </a:rPr>
              <a:t>http://readingstrategiesthatwork.wikispaces.com</a:t>
            </a:r>
            <a:r>
              <a:rPr lang="en-US" sz="1600" dirty="0" smtClean="0">
                <a:hlinkClick r:id="rId4"/>
              </a:rPr>
              <a:t>/</a:t>
            </a:r>
            <a:endParaRPr lang="en-US" sz="1600" dirty="0" smtClean="0"/>
          </a:p>
          <a:p>
            <a:endParaRPr lang="en-US" sz="1600" dirty="0" smtClean="0"/>
          </a:p>
          <a:p>
            <a:r>
              <a:rPr lang="en-US" sz="1600" dirty="0" smtClean="0"/>
              <a:t>Scholastic Guided Reading Programs:  Literacy Place for the Early Years, Moving Up with Literacy Place, Stepping Up with Literacy Place. </a:t>
            </a:r>
          </a:p>
          <a:p>
            <a:r>
              <a:rPr lang="en-US" sz="1600" dirty="0" smtClean="0">
                <a:hlinkClick r:id="rId5"/>
              </a:rPr>
              <a:t>http</a:t>
            </a:r>
            <a:r>
              <a:rPr lang="en-US" sz="1600" dirty="0">
                <a:hlinkClick r:id="rId5"/>
              </a:rPr>
              <a:t>://</a:t>
            </a:r>
            <a:r>
              <a:rPr lang="en-US" sz="1600" dirty="0" smtClean="0">
                <a:hlinkClick r:id="rId5"/>
              </a:rPr>
              <a:t>education.scholastic.ca/category/LANGUAGE-ARTS</a:t>
            </a:r>
            <a:endParaRPr lang="en-US" sz="1600" dirty="0" smtClean="0"/>
          </a:p>
          <a:p>
            <a:endParaRPr lang="en-US" sz="1600" dirty="0"/>
          </a:p>
          <a:p>
            <a:r>
              <a:rPr lang="en-US" sz="1600" dirty="0" smtClean="0"/>
              <a:t>Guided Reading:  Irene C. </a:t>
            </a:r>
            <a:r>
              <a:rPr lang="en-US" sz="1600" dirty="0" err="1" smtClean="0"/>
              <a:t>Fountas</a:t>
            </a:r>
            <a:r>
              <a:rPr lang="en-US" sz="1600" dirty="0" smtClean="0"/>
              <a:t> and Gay Su </a:t>
            </a:r>
            <a:r>
              <a:rPr lang="en-US" sz="1600" dirty="0" err="1" smtClean="0"/>
              <a:t>Pinnell</a:t>
            </a:r>
            <a:r>
              <a:rPr lang="en-US" sz="1600" dirty="0" smtClean="0"/>
              <a:t> </a:t>
            </a:r>
          </a:p>
          <a:p>
            <a:endParaRPr lang="en-US" sz="1600" dirty="0"/>
          </a:p>
          <a:p>
            <a:r>
              <a:rPr lang="en-US" sz="1600" dirty="0" smtClean="0"/>
              <a:t>The Daily 5 – Gail </a:t>
            </a:r>
            <a:r>
              <a:rPr lang="en-US" sz="1600" dirty="0" err="1" smtClean="0"/>
              <a:t>Boushey</a:t>
            </a:r>
            <a:r>
              <a:rPr lang="en-US" sz="1600" dirty="0" smtClean="0"/>
              <a:t> and Joan Moser </a:t>
            </a:r>
          </a:p>
          <a:p>
            <a:r>
              <a:rPr lang="en-US" sz="1600" dirty="0">
                <a:hlinkClick r:id="rId6"/>
              </a:rPr>
              <a:t>http://</a:t>
            </a:r>
            <a:r>
              <a:rPr lang="en-US" sz="1600" dirty="0" smtClean="0">
                <a:hlinkClick r:id="rId6"/>
              </a:rPr>
              <a:t>www.thedailycafe.com/public/department104.cfm</a:t>
            </a:r>
            <a:endParaRPr lang="en-US" sz="1600" dirty="0" smtClean="0"/>
          </a:p>
          <a:p>
            <a:endParaRPr lang="en-US" sz="1600" dirty="0"/>
          </a:p>
          <a:p>
            <a:r>
              <a:rPr lang="en-US" sz="1600" dirty="0" smtClean="0"/>
              <a:t>                                          </a:t>
            </a:r>
            <a:r>
              <a:rPr lang="en-US" sz="1600" dirty="0" err="1" smtClean="0"/>
              <a:t>TeachersPayTeachers</a:t>
            </a:r>
            <a:r>
              <a:rPr lang="en-US" sz="1600" dirty="0" smtClean="0"/>
              <a:t> website:   					</a:t>
            </a:r>
            <a:r>
              <a:rPr lang="en-US" sz="1600" dirty="0" smtClean="0">
                <a:hlinkClick r:id="rId7"/>
              </a:rPr>
              <a:t>www.teacherspayteachers.com</a:t>
            </a:r>
            <a:endParaRPr lang="en-US" sz="1600" dirty="0" smtClean="0"/>
          </a:p>
          <a:p>
            <a:endParaRPr lang="en-US" sz="1600" dirty="0"/>
          </a:p>
          <a:p>
            <a:r>
              <a:rPr lang="en-US" sz="1600" dirty="0" smtClean="0"/>
              <a:t>			DRA </a:t>
            </a:r>
            <a:r>
              <a:rPr lang="en-US" sz="1600" dirty="0" smtClean="0"/>
              <a:t>Teacher’s Manual</a:t>
            </a:r>
            <a:r>
              <a:rPr lang="en-US" sz="1600" dirty="0" smtClean="0"/>
              <a:t>:  Moving into Instruction section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 	 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304800"/>
            <a:ext cx="1447800" cy="1070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C:\Users\carole.butcher.SUNWESTSD.000\AppData\Local\Microsoft\Windows\Temporary Internet Files\Content.IE5\TVPHH8F1\photo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0600" y="5250368"/>
            <a:ext cx="2616200" cy="153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6193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447800"/>
            <a:ext cx="7239000" cy="5290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 descr="C:\Users\carole.butcher.SUNWESTSD.000\AppData\Local\Microsoft\Windows\Temporary Internet Files\Content.IE5\76E315HV\MC900078622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518" y="1673225"/>
            <a:ext cx="1534354" cy="3212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410200" y="5791200"/>
            <a:ext cx="3429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Thank you for participating in this webinar!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5237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711891"/>
          </a:xfrm>
        </p:spPr>
        <p:txBody>
          <a:bodyPr/>
          <a:lstStyle/>
          <a:p>
            <a:r>
              <a:rPr lang="en-US" sz="2800" dirty="0" smtClean="0"/>
              <a:t>What is Guided Reading?</a:t>
            </a:r>
          </a:p>
          <a:p>
            <a:r>
              <a:rPr lang="en-US" sz="2800" dirty="0" smtClean="0"/>
              <a:t>Curriculum Connections</a:t>
            </a:r>
          </a:p>
          <a:p>
            <a:r>
              <a:rPr lang="en-US" sz="2800" dirty="0" smtClean="0"/>
              <a:t>Getting Started:  </a:t>
            </a:r>
          </a:p>
          <a:p>
            <a:pPr lvl="1"/>
            <a:r>
              <a:rPr lang="en-US" sz="2800" dirty="0" smtClean="0"/>
              <a:t>Using Assessments for Grouping</a:t>
            </a:r>
          </a:p>
          <a:p>
            <a:pPr lvl="1"/>
            <a:r>
              <a:rPr lang="en-US" sz="2800" dirty="0" smtClean="0"/>
              <a:t>Teacher Role / Student Role</a:t>
            </a:r>
          </a:p>
          <a:p>
            <a:r>
              <a:rPr lang="en-US" sz="2800" dirty="0" smtClean="0"/>
              <a:t>Lesson Planning for Before, During, and After </a:t>
            </a:r>
          </a:p>
          <a:p>
            <a:r>
              <a:rPr lang="en-US" sz="2800" dirty="0" smtClean="0"/>
              <a:t>What are the other students doing?</a:t>
            </a:r>
          </a:p>
          <a:p>
            <a:r>
              <a:rPr lang="en-US" sz="2800" dirty="0" smtClean="0"/>
              <a:t>Resources</a:t>
            </a:r>
          </a:p>
          <a:p>
            <a:r>
              <a:rPr lang="en-US" sz="2800" dirty="0" smtClean="0"/>
              <a:t>Questions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1767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2578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A part of Balanced Literacy and the Daily 5 programs that will help teachers to differentiate instruction and assessment to help students grow from their current learning level. </a:t>
            </a:r>
          </a:p>
          <a:p>
            <a:endParaRPr lang="en-US" sz="2000" dirty="0" smtClean="0"/>
          </a:p>
          <a:p>
            <a:r>
              <a:rPr lang="en-US" sz="2000" dirty="0" smtClean="0"/>
              <a:t>Students are in </a:t>
            </a:r>
            <a:r>
              <a:rPr lang="en-US" sz="2000" dirty="0"/>
              <a:t>s</a:t>
            </a:r>
            <a:r>
              <a:rPr lang="en-US" sz="2000" dirty="0" smtClean="0"/>
              <a:t>mall groups of 5 or 6 where they are reading at about the same level with similar instructional needs.</a:t>
            </a:r>
          </a:p>
          <a:p>
            <a:pPr marL="109728" indent="0">
              <a:buNone/>
            </a:pPr>
            <a:endParaRPr lang="en-US" sz="2000" dirty="0" smtClean="0"/>
          </a:p>
          <a:p>
            <a:r>
              <a:rPr lang="en-US" sz="2000" dirty="0" smtClean="0"/>
              <a:t>Reading materials at the groups’ instructional level are introduced providing a balance of challenge and comfort so risk-taking is encouraged and supported.</a:t>
            </a:r>
          </a:p>
          <a:p>
            <a:pPr marL="109728" indent="0">
              <a:buNone/>
            </a:pPr>
            <a:endParaRPr lang="en-US" sz="2000" dirty="0" smtClean="0"/>
          </a:p>
          <a:p>
            <a:r>
              <a:rPr lang="en-US" sz="2000" dirty="0" smtClean="0"/>
              <a:t>The teacher guides the group by practicing reading strategies to match students’ needs that will then build up the student’s reading toolkit</a:t>
            </a:r>
            <a:r>
              <a:rPr lang="en-US" dirty="0" smtClean="0"/>
              <a:t>. 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Guided Reading?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133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788091"/>
          </a:xfrm>
        </p:spPr>
        <p:txBody>
          <a:bodyPr>
            <a:normAutofit fontScale="92500" lnSpcReduction="20000"/>
          </a:bodyPr>
          <a:lstStyle/>
          <a:p>
            <a:r>
              <a:rPr lang="en-US" sz="2600" dirty="0" smtClean="0"/>
              <a:t>An effective Guided Reading program can meet all the ELA outcomes: </a:t>
            </a:r>
            <a:r>
              <a:rPr lang="en-US" sz="2600" dirty="0" smtClean="0">
                <a:sym typeface="Wingdings" pitchFamily="2" charset="2"/>
              </a:rPr>
              <a:t> </a:t>
            </a:r>
            <a:endParaRPr lang="en-US" sz="2600" dirty="0" smtClean="0"/>
          </a:p>
          <a:p>
            <a:pPr lvl="1"/>
            <a:r>
              <a:rPr lang="en-US" sz="2600" dirty="0" smtClean="0"/>
              <a:t>Ensure that lessons focus on a specific outcome</a:t>
            </a:r>
          </a:p>
          <a:p>
            <a:pPr lvl="1"/>
            <a:r>
              <a:rPr lang="en-US" sz="2600" dirty="0" smtClean="0"/>
              <a:t>Use a wide variety of textual materials – include audio and visuals</a:t>
            </a:r>
          </a:p>
          <a:p>
            <a:pPr lvl="1"/>
            <a:r>
              <a:rPr lang="en-US" sz="2600" dirty="0" smtClean="0"/>
              <a:t>Provide opportunity for “big idea” questioning and deep understanding; check prepared materials for areas needing to be supplemented</a:t>
            </a:r>
          </a:p>
          <a:p>
            <a:pPr lvl="1"/>
            <a:r>
              <a:rPr lang="en-US" sz="2600" dirty="0" smtClean="0"/>
              <a:t>Focus on the language and use promote strategies that students can use and then apply.</a:t>
            </a:r>
          </a:p>
          <a:p>
            <a:pPr lvl="1"/>
            <a:endParaRPr lang="en-US" sz="2600" dirty="0" smtClean="0"/>
          </a:p>
          <a:p>
            <a:r>
              <a:rPr lang="en-US" sz="2600" dirty="0" smtClean="0"/>
              <a:t>A complete breakdown of outcomes by Scholastic text:</a:t>
            </a:r>
          </a:p>
          <a:p>
            <a:pPr marL="109728" indent="0">
              <a:buNone/>
            </a:pPr>
            <a:r>
              <a:rPr lang="en-US" sz="1600" dirty="0" smtClean="0"/>
              <a:t>            </a:t>
            </a:r>
            <a:r>
              <a:rPr lang="en-US" sz="1600" dirty="0" smtClean="0">
                <a:hlinkClick r:id="rId2"/>
              </a:rPr>
              <a:t>http</a:t>
            </a:r>
            <a:r>
              <a:rPr lang="en-US" sz="1600" dirty="0">
                <a:hlinkClick r:id="rId2"/>
              </a:rPr>
              <a:t>://www.scholastic.ca/education/provincial_updates/saskatchewan.html</a:t>
            </a:r>
            <a:endParaRPr lang="en-US" sz="1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Curriculum Connections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6844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do I start?  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Teacher ‘s Role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en-US" dirty="0" smtClean="0"/>
              <a:t>Students’ Role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latin typeface="Century Gothic" pitchFamily="34" charset="0"/>
              </a:rPr>
              <a:t>Teacher completes assessments to determine reading groupings and areas of instruction for mini-skills lessons.</a:t>
            </a:r>
          </a:p>
          <a:p>
            <a:pPr lvl="1"/>
            <a:r>
              <a:rPr lang="en-US" sz="1600" dirty="0"/>
              <a:t>DRA results</a:t>
            </a:r>
          </a:p>
          <a:p>
            <a:pPr lvl="1"/>
            <a:r>
              <a:rPr lang="en-US" sz="1600" dirty="0"/>
              <a:t>Sight word recognition</a:t>
            </a:r>
          </a:p>
          <a:p>
            <a:pPr lvl="1"/>
            <a:r>
              <a:rPr lang="en-US" sz="1600" dirty="0"/>
              <a:t>Oral reading skills</a:t>
            </a:r>
          </a:p>
          <a:p>
            <a:pPr lvl="1"/>
            <a:r>
              <a:rPr lang="en-US" sz="1600" dirty="0"/>
              <a:t>Comprehension </a:t>
            </a:r>
          </a:p>
          <a:p>
            <a:pPr lvl="1"/>
            <a:r>
              <a:rPr lang="en-US" sz="1600" dirty="0"/>
              <a:t>Writing </a:t>
            </a:r>
            <a:r>
              <a:rPr lang="en-US" sz="1600" dirty="0" smtClean="0"/>
              <a:t>Sample</a:t>
            </a:r>
            <a:endParaRPr lang="en-US" dirty="0" smtClean="0">
              <a:latin typeface="Century Gothic" pitchFamily="34" charset="0"/>
            </a:endParaRPr>
          </a:p>
          <a:p>
            <a:r>
              <a:rPr lang="en-US" dirty="0" smtClean="0">
                <a:latin typeface="Century Gothic" pitchFamily="34" charset="0"/>
              </a:rPr>
              <a:t>Teacher plans lessons</a:t>
            </a:r>
          </a:p>
          <a:p>
            <a:pPr lvl="1"/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Students need time to practice the other components of the ELA program so they are able to work independently while the Teacher is busy with a Guided Reading Group</a:t>
            </a:r>
          </a:p>
          <a:p>
            <a:pPr lvl="1"/>
            <a:r>
              <a:rPr lang="en-US" sz="1600" dirty="0" smtClean="0"/>
              <a:t>Reading to Someone</a:t>
            </a:r>
          </a:p>
          <a:p>
            <a:pPr lvl="1"/>
            <a:r>
              <a:rPr lang="en-US" sz="1600" dirty="0" smtClean="0"/>
              <a:t>Reading to Self</a:t>
            </a:r>
          </a:p>
          <a:p>
            <a:pPr lvl="1"/>
            <a:r>
              <a:rPr lang="en-US" sz="1600" dirty="0" smtClean="0"/>
              <a:t>Listening to Reading</a:t>
            </a:r>
          </a:p>
          <a:p>
            <a:pPr lvl="1"/>
            <a:r>
              <a:rPr lang="en-US" sz="1600" dirty="0" smtClean="0"/>
              <a:t>Working with Writing</a:t>
            </a:r>
          </a:p>
          <a:p>
            <a:pPr lvl="1"/>
            <a:r>
              <a:rPr lang="en-US" sz="1600" dirty="0" smtClean="0"/>
              <a:t>Word Work</a:t>
            </a:r>
          </a:p>
          <a:p>
            <a:pPr lvl="1"/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373955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524000"/>
            <a:ext cx="8229600" cy="4525963"/>
          </a:xfrm>
        </p:spPr>
        <p:txBody>
          <a:bodyPr>
            <a:normAutofit fontScale="92500"/>
          </a:bodyPr>
          <a:lstStyle/>
          <a:p>
            <a:pPr marL="109728" indent="0">
              <a:buNone/>
            </a:pPr>
            <a:r>
              <a:rPr lang="en-US" sz="2600" dirty="0" smtClean="0"/>
              <a:t>Both DRA Guides (K </a:t>
            </a:r>
            <a:r>
              <a:rPr lang="en-US" sz="2600" dirty="0"/>
              <a:t>– 3 and 4 – 8) have classroom focus charts. Complete </a:t>
            </a:r>
            <a:r>
              <a:rPr lang="en-US" sz="2600" dirty="0" smtClean="0"/>
              <a:t>the charts to </a:t>
            </a:r>
            <a:r>
              <a:rPr lang="en-US" sz="2600" dirty="0"/>
              <a:t>see which students could be grouped together for mini-lessons or what types of activities could be implemented in the modeled, shared, guided, or independent portions of your ELA </a:t>
            </a:r>
            <a:r>
              <a:rPr lang="en-US" sz="2600" dirty="0" smtClean="0"/>
              <a:t>program.</a:t>
            </a:r>
          </a:p>
          <a:p>
            <a:pPr lvl="1"/>
            <a:r>
              <a:rPr lang="en-US" sz="2600" dirty="0" smtClean="0"/>
              <a:t>DRA Assessment Continuum / Focus </a:t>
            </a:r>
            <a:r>
              <a:rPr lang="en-US" sz="2600" dirty="0" smtClean="0"/>
              <a:t>for </a:t>
            </a:r>
            <a:r>
              <a:rPr lang="en-US" sz="2600" dirty="0" smtClean="0"/>
              <a:t>Instruction</a:t>
            </a:r>
          </a:p>
          <a:p>
            <a:pPr lvl="1"/>
            <a:r>
              <a:rPr lang="en-US" sz="2600" dirty="0" smtClean="0"/>
              <a:t>Class Profile Sheet</a:t>
            </a:r>
            <a:endParaRPr lang="en-US" sz="2600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Use a Correlation </a:t>
            </a:r>
            <a:r>
              <a:rPr lang="en-US" dirty="0"/>
              <a:t>Chart </a:t>
            </a:r>
            <a:r>
              <a:rPr lang="en-US" dirty="0" smtClean="0"/>
              <a:t>to match DRA levels </a:t>
            </a:r>
            <a:r>
              <a:rPr lang="en-US" dirty="0"/>
              <a:t>to </a:t>
            </a:r>
            <a:r>
              <a:rPr lang="en-US" dirty="0" smtClean="0"/>
              <a:t>Guided </a:t>
            </a:r>
            <a:r>
              <a:rPr lang="en-US" dirty="0"/>
              <a:t>Reading </a:t>
            </a:r>
            <a:r>
              <a:rPr lang="en-US" dirty="0" smtClean="0"/>
              <a:t>Levels.</a:t>
            </a:r>
            <a:endParaRPr lang="en-US" dirty="0"/>
          </a:p>
          <a:p>
            <a:endParaRPr lang="en-US" dirty="0" smtClean="0"/>
          </a:p>
          <a:p>
            <a:pPr marL="109728" indent="0">
              <a:buNone/>
            </a:pPr>
            <a:endParaRPr lang="en-US" dirty="0" smtClean="0"/>
          </a:p>
          <a:p>
            <a:pPr marL="109728" indent="0">
              <a:buNone/>
            </a:pPr>
            <a:endParaRPr lang="en-US" dirty="0" smtClean="0"/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304800"/>
            <a:ext cx="8763000" cy="1295400"/>
          </a:xfrm>
        </p:spPr>
        <p:txBody>
          <a:bodyPr>
            <a:noAutofit/>
          </a:bodyPr>
          <a:lstStyle/>
          <a:p>
            <a:r>
              <a:rPr lang="en-US" sz="3200" dirty="0" smtClean="0"/>
              <a:t>Teacher Role Before: </a:t>
            </a:r>
            <a:br>
              <a:rPr lang="en-US" sz="3200" dirty="0" smtClean="0"/>
            </a:br>
            <a:r>
              <a:rPr lang="en-US" sz="3200" dirty="0" smtClean="0"/>
              <a:t>Using DRA Assessment Information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452522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843272"/>
          </a:xfrm>
        </p:spPr>
        <p:txBody>
          <a:bodyPr>
            <a:normAutofit fontScale="85000" lnSpcReduction="10000"/>
          </a:bodyPr>
          <a:lstStyle/>
          <a:p>
            <a:r>
              <a:rPr lang="en-US" sz="2800" dirty="0" smtClean="0"/>
              <a:t>Students are grouped according to needs identified by your assessments.  Students do not need to remain in the same group for a long period of time.  Groupings can change depending upon type of text and/or student progress.</a:t>
            </a:r>
          </a:p>
          <a:p>
            <a:pPr marL="109728" indent="0">
              <a:buNone/>
            </a:pPr>
            <a:endParaRPr lang="en-US" sz="2800" dirty="0" smtClean="0"/>
          </a:p>
          <a:p>
            <a:r>
              <a:rPr lang="en-US" sz="2800" dirty="0" smtClean="0"/>
              <a:t>Student groups could be as small as 2 or 3 students but shouldn’t be any larger than 6 students.  </a:t>
            </a:r>
          </a:p>
          <a:p>
            <a:endParaRPr lang="en-US" sz="2800" dirty="0" smtClean="0"/>
          </a:p>
          <a:p>
            <a:r>
              <a:rPr lang="en-US" sz="2800" dirty="0" smtClean="0"/>
              <a:t>Try to make student groupings that will foster collaboration and offer peer-support.  Students need to feel they are in a safe environment to take risks. 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Teacher Role Before:  </a:t>
            </a:r>
            <a:br>
              <a:rPr lang="en-US" dirty="0" smtClean="0"/>
            </a:br>
            <a:r>
              <a:rPr lang="en-US" dirty="0" smtClean="0"/>
              <a:t>Grouping Students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6512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181600"/>
          </a:xfrm>
        </p:spPr>
        <p:txBody>
          <a:bodyPr>
            <a:normAutofit fontScale="92500" lnSpcReduction="20000"/>
          </a:bodyPr>
          <a:lstStyle/>
          <a:p>
            <a:r>
              <a:rPr lang="en-US" sz="2600" dirty="0" smtClean="0"/>
              <a:t>Select </a:t>
            </a:r>
            <a:r>
              <a:rPr lang="en-US" sz="2600" dirty="0"/>
              <a:t>appropriate texts for your </a:t>
            </a:r>
            <a:r>
              <a:rPr lang="en-US" sz="2600" dirty="0" smtClean="0"/>
              <a:t>groupings.  Instructional reading level is within 90 – 95% accuracy:  </a:t>
            </a:r>
          </a:p>
          <a:p>
            <a:pPr lvl="1"/>
            <a:r>
              <a:rPr lang="en-US" sz="2400" dirty="0"/>
              <a:t>Y</a:t>
            </a:r>
            <a:r>
              <a:rPr lang="en-US" sz="2400" dirty="0" smtClean="0"/>
              <a:t>ou </a:t>
            </a:r>
            <a:r>
              <a:rPr lang="en-US" sz="2400" dirty="0"/>
              <a:t>can use a commercial program such as Scholastic or ReadingA-Z.com or use books from your school library.  An online book leveling tool, such as Scholastic’s Book Wizard, can help determine if a book matches student reading level</a:t>
            </a:r>
            <a:r>
              <a:rPr lang="en-US" sz="2400" dirty="0" smtClean="0"/>
              <a:t>.</a:t>
            </a:r>
          </a:p>
          <a:p>
            <a:pPr lvl="1"/>
            <a:r>
              <a:rPr lang="en-US" sz="2400" dirty="0" smtClean="0">
                <a:hlinkClick r:id="rId2"/>
              </a:rPr>
              <a:t>http://www.scholastic.com/bookwizard/</a:t>
            </a:r>
            <a:endParaRPr lang="en-US" sz="2400" dirty="0" smtClean="0"/>
          </a:p>
          <a:p>
            <a:pPr lvl="1"/>
            <a:endParaRPr lang="en-US" sz="2600" dirty="0"/>
          </a:p>
          <a:p>
            <a:r>
              <a:rPr lang="en-US" sz="2600" dirty="0"/>
              <a:t>Decide upon the learning focus and purpose for </a:t>
            </a:r>
            <a:r>
              <a:rPr lang="en-US" sz="2600" dirty="0" smtClean="0"/>
              <a:t>reading .  It is important to set the purpose for reading with the students.</a:t>
            </a:r>
          </a:p>
          <a:p>
            <a:pPr marL="109728" indent="0">
              <a:buNone/>
            </a:pPr>
            <a:endParaRPr lang="en-US" sz="2600" dirty="0"/>
          </a:p>
          <a:p>
            <a:r>
              <a:rPr lang="en-US" sz="2600" dirty="0"/>
              <a:t>Develop the story introduction, discussion, and follow up </a:t>
            </a:r>
            <a:r>
              <a:rPr lang="en-US" sz="2600" dirty="0" smtClean="0"/>
              <a:t>activities. </a:t>
            </a:r>
            <a:endParaRPr lang="en-US" sz="2600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Teacher Role Before:</a:t>
            </a:r>
            <a:br>
              <a:rPr lang="en-US" dirty="0" smtClean="0"/>
            </a:br>
            <a:r>
              <a:rPr lang="en-US" dirty="0" smtClean="0"/>
              <a:t>Planning for Instruction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9836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541</TotalTime>
  <Words>1565</Words>
  <Application>Microsoft Office PowerPoint</Application>
  <PresentationFormat>On-screen Show (4:3)</PresentationFormat>
  <Paragraphs>172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Concourse</vt:lpstr>
      <vt:lpstr>Maximize Student Learning with  Guided Reading </vt:lpstr>
      <vt:lpstr>Bridgit “How to”</vt:lpstr>
      <vt:lpstr>Agenda</vt:lpstr>
      <vt:lpstr>What is Guided Reading?</vt:lpstr>
      <vt:lpstr>Curriculum Connections</vt:lpstr>
      <vt:lpstr>Where do I start?  </vt:lpstr>
      <vt:lpstr>Teacher Role Before:  Using DRA Assessment Information</vt:lpstr>
      <vt:lpstr>Teacher Role Before:   Grouping Students</vt:lpstr>
      <vt:lpstr>Teacher Role Before: Planning for Instruction</vt:lpstr>
      <vt:lpstr>Implementation:  Before Reading</vt:lpstr>
      <vt:lpstr>Implementation:  During Reading</vt:lpstr>
      <vt:lpstr>Implementation:  After Reading</vt:lpstr>
      <vt:lpstr>Strategies to Teach:</vt:lpstr>
      <vt:lpstr>Considerations</vt:lpstr>
      <vt:lpstr>Sample Lesson Plan:</vt:lpstr>
      <vt:lpstr>Assessment </vt:lpstr>
      <vt:lpstr>Assessment</vt:lpstr>
      <vt:lpstr>Assessment</vt:lpstr>
      <vt:lpstr>What are the other students doing?</vt:lpstr>
      <vt:lpstr>Excellent Resources</vt:lpstr>
      <vt:lpstr>Questions?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Guided Reading</dc:title>
  <dc:creator>Carole Butcher</dc:creator>
  <cp:lastModifiedBy>Carole Butcher</cp:lastModifiedBy>
  <cp:revision>41</cp:revision>
  <dcterms:created xsi:type="dcterms:W3CDTF">2013-10-09T02:48:19Z</dcterms:created>
  <dcterms:modified xsi:type="dcterms:W3CDTF">2013-10-11T15:23:54Z</dcterms:modified>
</cp:coreProperties>
</file>